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7" r:id="rId6"/>
    <p:sldId id="268" r:id="rId7"/>
    <p:sldId id="263" r:id="rId8"/>
    <p:sldId id="264" r:id="rId9"/>
    <p:sldId id="265" r:id="rId10"/>
    <p:sldId id="266" r:id="rId11"/>
    <p:sldId id="257" r:id="rId12"/>
    <p:sldId id="269" r:id="rId13"/>
    <p:sldId id="3387" r:id="rId14"/>
    <p:sldId id="3388" r:id="rId15"/>
    <p:sldId id="3389" r:id="rId16"/>
    <p:sldId id="3390" r:id="rId17"/>
    <p:sldId id="3391" r:id="rId18"/>
    <p:sldId id="258" r:id="rId19"/>
    <p:sldId id="3392" r:id="rId20"/>
    <p:sldId id="3393" r:id="rId21"/>
    <p:sldId id="3394" r:id="rId22"/>
    <p:sldId id="3395" r:id="rId23"/>
    <p:sldId id="3396" r:id="rId24"/>
    <p:sldId id="259" r:id="rId25"/>
    <p:sldId id="3398" r:id="rId26"/>
    <p:sldId id="3399" r:id="rId27"/>
    <p:sldId id="3400" r:id="rId28"/>
    <p:sldId id="340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C6D6DF-BDE1-412E-8388-B6CA8E2BE1C6}">
          <p14:sldIdLst>
            <p14:sldId id="256"/>
            <p14:sldId id="260"/>
            <p14:sldId id="261"/>
            <p14:sldId id="262"/>
            <p14:sldId id="267"/>
            <p14:sldId id="268"/>
            <p14:sldId id="263"/>
            <p14:sldId id="264"/>
            <p14:sldId id="265"/>
            <p14:sldId id="266"/>
          </p14:sldIdLst>
        </p14:section>
        <p14:section name="Credential Grabbing" id="{517D008E-A390-45A3-ADF4-72F27CD8E3AF}">
          <p14:sldIdLst>
            <p14:sldId id="257"/>
            <p14:sldId id="269"/>
            <p14:sldId id="3387"/>
            <p14:sldId id="3388"/>
            <p14:sldId id="3389"/>
            <p14:sldId id="3390"/>
            <p14:sldId id="3391"/>
          </p14:sldIdLst>
        </p14:section>
        <p14:section name="Enumeration" id="{36C3F956-48AC-4116-AEE4-ACB7976DC71D}">
          <p14:sldIdLst>
            <p14:sldId id="258"/>
            <p14:sldId id="3392"/>
            <p14:sldId id="3393"/>
            <p14:sldId id="3394"/>
            <p14:sldId id="3395"/>
            <p14:sldId id="3396"/>
          </p14:sldIdLst>
        </p14:section>
        <p14:section name="Kerberoasting" id="{C52E76D0-BA40-438A-94A7-8319F43AC2EB}">
          <p14:sldIdLst>
            <p14:sldId id="259"/>
            <p14:sldId id="3398"/>
            <p14:sldId id="3399"/>
            <p14:sldId id="3400"/>
            <p14:sldId id="3401"/>
          </p14:sldIdLst>
        </p14:section>
        <p14:section name="Outro / Misc" id="{1D984DF1-8017-45BA-85D2-DA0965D7A4E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BF2F6-37A5-4FAD-84C7-8E87D0189EF8}" v="3" dt="2023-08-09T20:50:08.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2" autoAdjust="0"/>
    <p:restoredTop sz="94660"/>
  </p:normalViewPr>
  <p:slideViewPr>
    <p:cSldViewPr snapToGrid="0">
      <p:cViewPr varScale="1">
        <p:scale>
          <a:sx n="57" d="100"/>
          <a:sy n="57" d="100"/>
        </p:scale>
        <p:origin x="72" y="16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Rosenmund" userId="74d9a93043e6dbef" providerId="LiveId" clId="{34BBF2F6-37A5-4FAD-84C7-8E87D0189EF8}"/>
    <pc:docChg chg="undo custSel addSld delSld modSld sldOrd">
      <pc:chgData name="Aaron Rosenmund" userId="74d9a93043e6dbef" providerId="LiveId" clId="{34BBF2F6-37A5-4FAD-84C7-8E87D0189EF8}" dt="2023-08-09T21:03:17.158" v="3515" actId="20577"/>
      <pc:docMkLst>
        <pc:docMk/>
      </pc:docMkLst>
      <pc:sldChg chg="modSp mod ord">
        <pc:chgData name="Aaron Rosenmund" userId="74d9a93043e6dbef" providerId="LiveId" clId="{34BBF2F6-37A5-4FAD-84C7-8E87D0189EF8}" dt="2023-08-09T20:49:52.182" v="1971" actId="20577"/>
        <pc:sldMkLst>
          <pc:docMk/>
          <pc:sldMk cId="3212872857" sldId="257"/>
        </pc:sldMkLst>
        <pc:spChg chg="mod">
          <ac:chgData name="Aaron Rosenmund" userId="74d9a93043e6dbef" providerId="LiveId" clId="{34BBF2F6-37A5-4FAD-84C7-8E87D0189EF8}" dt="2023-08-09T20:49:52.182" v="1971" actId="20577"/>
          <ac:spMkLst>
            <pc:docMk/>
            <pc:sldMk cId="3212872857" sldId="257"/>
            <ac:spMk id="3" creationId="{B573EBAD-79C1-9F52-28B2-F5E6AD983FD1}"/>
          </ac:spMkLst>
        </pc:spChg>
      </pc:sldChg>
      <pc:sldChg chg="modSp add mod">
        <pc:chgData name="Aaron Rosenmund" userId="74d9a93043e6dbef" providerId="LiveId" clId="{34BBF2F6-37A5-4FAD-84C7-8E87D0189EF8}" dt="2023-08-09T20:50:32.666" v="1977" actId="20577"/>
        <pc:sldMkLst>
          <pc:docMk/>
          <pc:sldMk cId="2560565632" sldId="258"/>
        </pc:sldMkLst>
        <pc:spChg chg="mod">
          <ac:chgData name="Aaron Rosenmund" userId="74d9a93043e6dbef" providerId="LiveId" clId="{34BBF2F6-37A5-4FAD-84C7-8E87D0189EF8}" dt="2023-08-09T20:50:32.666" v="1977" actId="20577"/>
          <ac:spMkLst>
            <pc:docMk/>
            <pc:sldMk cId="2560565632" sldId="258"/>
            <ac:spMk id="3" creationId="{84E41ABC-44A8-DD1B-7992-09947F65FE46}"/>
          </ac:spMkLst>
        </pc:spChg>
      </pc:sldChg>
      <pc:sldChg chg="del">
        <pc:chgData name="Aaron Rosenmund" userId="74d9a93043e6dbef" providerId="LiveId" clId="{34BBF2F6-37A5-4FAD-84C7-8E87D0189EF8}" dt="2023-08-09T20:50:06.078" v="1972" actId="2696"/>
        <pc:sldMkLst>
          <pc:docMk/>
          <pc:sldMk cId="3657003265" sldId="258"/>
        </pc:sldMkLst>
      </pc:sldChg>
      <pc:sldChg chg="del">
        <pc:chgData name="Aaron Rosenmund" userId="74d9a93043e6dbef" providerId="LiveId" clId="{34BBF2F6-37A5-4FAD-84C7-8E87D0189EF8}" dt="2023-08-09T20:50:06.078" v="1972" actId="2696"/>
        <pc:sldMkLst>
          <pc:docMk/>
          <pc:sldMk cId="2001835114" sldId="259"/>
        </pc:sldMkLst>
      </pc:sldChg>
      <pc:sldChg chg="modSp add mod">
        <pc:chgData name="Aaron Rosenmund" userId="74d9a93043e6dbef" providerId="LiveId" clId="{34BBF2F6-37A5-4FAD-84C7-8E87D0189EF8}" dt="2023-08-09T20:50:36.377" v="1980" actId="20577"/>
        <pc:sldMkLst>
          <pc:docMk/>
          <pc:sldMk cId="3079073705" sldId="259"/>
        </pc:sldMkLst>
        <pc:spChg chg="mod">
          <ac:chgData name="Aaron Rosenmund" userId="74d9a93043e6dbef" providerId="LiveId" clId="{34BBF2F6-37A5-4FAD-84C7-8E87D0189EF8}" dt="2023-08-09T20:50:36.377" v="1980" actId="20577"/>
          <ac:spMkLst>
            <pc:docMk/>
            <pc:sldMk cId="3079073705" sldId="259"/>
            <ac:spMk id="3" creationId="{D5CAAAE2-7C5D-B8C4-E8D1-EEC8CFC0DD2D}"/>
          </ac:spMkLst>
        </pc:spChg>
      </pc:sldChg>
      <pc:sldChg chg="modSp mod">
        <pc:chgData name="Aaron Rosenmund" userId="74d9a93043e6dbef" providerId="LiveId" clId="{34BBF2F6-37A5-4FAD-84C7-8E87D0189EF8}" dt="2023-08-09T21:03:17.158" v="3515" actId="20577"/>
        <pc:sldMkLst>
          <pc:docMk/>
          <pc:sldMk cId="1354375491" sldId="261"/>
        </pc:sldMkLst>
        <pc:spChg chg="mod">
          <ac:chgData name="Aaron Rosenmund" userId="74d9a93043e6dbef" providerId="LiveId" clId="{34BBF2F6-37A5-4FAD-84C7-8E87D0189EF8}" dt="2023-08-09T21:03:17.158" v="3515" actId="20577"/>
          <ac:spMkLst>
            <pc:docMk/>
            <pc:sldMk cId="1354375491" sldId="261"/>
            <ac:spMk id="2" creationId="{8F2066EC-B94B-9A3D-6D96-A5741551EF03}"/>
          </ac:spMkLst>
        </pc:spChg>
        <pc:spChg chg="mod">
          <ac:chgData name="Aaron Rosenmund" userId="74d9a93043e6dbef" providerId="LiveId" clId="{34BBF2F6-37A5-4FAD-84C7-8E87D0189EF8}" dt="2023-08-09T21:02:04.953" v="3486" actId="20577"/>
          <ac:spMkLst>
            <pc:docMk/>
            <pc:sldMk cId="1354375491" sldId="261"/>
            <ac:spMk id="4" creationId="{A57013BB-3B82-23B5-CF36-0631819AB1C0}"/>
          </ac:spMkLst>
        </pc:spChg>
      </pc:sldChg>
      <pc:sldChg chg="addSp delSp modSp mod setBg">
        <pc:chgData name="Aaron Rosenmund" userId="74d9a93043e6dbef" providerId="LiveId" clId="{34BBF2F6-37A5-4FAD-84C7-8E87D0189EF8}" dt="2023-08-09T20:52:19.006" v="1992" actId="1076"/>
        <pc:sldMkLst>
          <pc:docMk/>
          <pc:sldMk cId="2379483067" sldId="262"/>
        </pc:sldMkLst>
        <pc:spChg chg="mod">
          <ac:chgData name="Aaron Rosenmund" userId="74d9a93043e6dbef" providerId="LiveId" clId="{34BBF2F6-37A5-4FAD-84C7-8E87D0189EF8}" dt="2023-08-09T20:51:59.822" v="1986" actId="26606"/>
          <ac:spMkLst>
            <pc:docMk/>
            <pc:sldMk cId="2379483067" sldId="262"/>
            <ac:spMk id="2" creationId="{CABCEFA0-8FDF-7FBB-91BE-4F7FE89DEB4E}"/>
          </ac:spMkLst>
        </pc:spChg>
        <pc:spChg chg="mod">
          <ac:chgData name="Aaron Rosenmund" userId="74d9a93043e6dbef" providerId="LiveId" clId="{34BBF2F6-37A5-4FAD-84C7-8E87D0189EF8}" dt="2023-08-09T20:52:19.006" v="1992" actId="1076"/>
          <ac:spMkLst>
            <pc:docMk/>
            <pc:sldMk cId="2379483067" sldId="262"/>
            <ac:spMk id="4" creationId="{6F460300-BEF0-ED7B-2F0B-453BA6ED9703}"/>
          </ac:spMkLst>
        </pc:spChg>
        <pc:spChg chg="add del">
          <ac:chgData name="Aaron Rosenmund" userId="74d9a93043e6dbef" providerId="LiveId" clId="{34BBF2F6-37A5-4FAD-84C7-8E87D0189EF8}" dt="2023-08-09T20:51:59.822" v="1986" actId="26606"/>
          <ac:spMkLst>
            <pc:docMk/>
            <pc:sldMk cId="2379483067" sldId="262"/>
            <ac:spMk id="11" creationId="{B95B9BA8-1D69-4796-85F5-B6D0BD52354B}"/>
          </ac:spMkLst>
        </pc:spChg>
        <pc:spChg chg="add del">
          <ac:chgData name="Aaron Rosenmund" userId="74d9a93043e6dbef" providerId="LiveId" clId="{34BBF2F6-37A5-4FAD-84C7-8E87D0189EF8}" dt="2023-08-09T20:51:59.822" v="1986" actId="26606"/>
          <ac:spMkLst>
            <pc:docMk/>
            <pc:sldMk cId="2379483067" sldId="262"/>
            <ac:spMk id="13" creationId="{A027D562-8F7E-478A-942E-D959A950C55E}"/>
          </ac:spMkLst>
        </pc:spChg>
        <pc:spChg chg="add del">
          <ac:chgData name="Aaron Rosenmund" userId="74d9a93043e6dbef" providerId="LiveId" clId="{34BBF2F6-37A5-4FAD-84C7-8E87D0189EF8}" dt="2023-08-09T20:51:59.822" v="1986" actId="26606"/>
          <ac:spMkLst>
            <pc:docMk/>
            <pc:sldMk cId="2379483067" sldId="262"/>
            <ac:spMk id="15" creationId="{48A28C56-2619-47F0-B448-9D145309B8BE}"/>
          </ac:spMkLst>
        </pc:spChg>
        <pc:spChg chg="add">
          <ac:chgData name="Aaron Rosenmund" userId="74d9a93043e6dbef" providerId="LiveId" clId="{34BBF2F6-37A5-4FAD-84C7-8E87D0189EF8}" dt="2023-08-09T20:51:59.822" v="1986" actId="26606"/>
          <ac:spMkLst>
            <pc:docMk/>
            <pc:sldMk cId="2379483067" sldId="262"/>
            <ac:spMk id="20" creationId="{B95B9BA8-1D69-4796-85F5-B6D0BD52354B}"/>
          </ac:spMkLst>
        </pc:spChg>
        <pc:grpChg chg="add">
          <ac:chgData name="Aaron Rosenmund" userId="74d9a93043e6dbef" providerId="LiveId" clId="{34BBF2F6-37A5-4FAD-84C7-8E87D0189EF8}" dt="2023-08-09T20:51:59.822" v="1986" actId="26606"/>
          <ac:grpSpMkLst>
            <pc:docMk/>
            <pc:sldMk cId="2379483067" sldId="262"/>
            <ac:grpSpMk id="22" creationId="{EE5D87AC-5CCC-4E1F-8B25-D3A6053029C8}"/>
          </ac:grpSpMkLst>
        </pc:grpChg>
        <pc:picChg chg="mod">
          <ac:chgData name="Aaron Rosenmund" userId="74d9a93043e6dbef" providerId="LiveId" clId="{34BBF2F6-37A5-4FAD-84C7-8E87D0189EF8}" dt="2023-08-09T20:51:59.822" v="1986" actId="26606"/>
          <ac:picMkLst>
            <pc:docMk/>
            <pc:sldMk cId="2379483067" sldId="262"/>
            <ac:picMk id="6" creationId="{55DE8920-7EF2-63BE-8836-E92C804FBDBE}"/>
          </ac:picMkLst>
        </pc:picChg>
      </pc:sldChg>
      <pc:sldChg chg="addSp modSp new mod setBg">
        <pc:chgData name="Aaron Rosenmund" userId="74d9a93043e6dbef" providerId="LiveId" clId="{34BBF2F6-37A5-4FAD-84C7-8E87D0189EF8}" dt="2023-08-09T20:46:55.343" v="1477" actId="26606"/>
        <pc:sldMkLst>
          <pc:docMk/>
          <pc:sldMk cId="3829078631" sldId="267"/>
        </pc:sldMkLst>
        <pc:spChg chg="mod">
          <ac:chgData name="Aaron Rosenmund" userId="74d9a93043e6dbef" providerId="LiveId" clId="{34BBF2F6-37A5-4FAD-84C7-8E87D0189EF8}" dt="2023-08-09T20:46:55.343" v="1477" actId="26606"/>
          <ac:spMkLst>
            <pc:docMk/>
            <pc:sldMk cId="3829078631" sldId="267"/>
            <ac:spMk id="2" creationId="{BA0B55DB-7489-EB49-D1CC-2404625CD021}"/>
          </ac:spMkLst>
        </pc:spChg>
        <pc:spChg chg="mod">
          <ac:chgData name="Aaron Rosenmund" userId="74d9a93043e6dbef" providerId="LiveId" clId="{34BBF2F6-37A5-4FAD-84C7-8E87D0189EF8}" dt="2023-08-09T20:46:55.343" v="1477" actId="26606"/>
          <ac:spMkLst>
            <pc:docMk/>
            <pc:sldMk cId="3829078631" sldId="267"/>
            <ac:spMk id="3" creationId="{D6611BC7-260F-B99D-6FED-5E255FA2EBF2}"/>
          </ac:spMkLst>
        </pc:spChg>
        <pc:spChg chg="add">
          <ac:chgData name="Aaron Rosenmund" userId="74d9a93043e6dbef" providerId="LiveId" clId="{34BBF2F6-37A5-4FAD-84C7-8E87D0189EF8}" dt="2023-08-09T20:46:55.343" v="1477" actId="26606"/>
          <ac:spMkLst>
            <pc:docMk/>
            <pc:sldMk cId="3829078631" sldId="267"/>
            <ac:spMk id="8" creationId="{1588D7E5-D16D-46A5-95CF-A4EE943D8C1C}"/>
          </ac:spMkLst>
        </pc:spChg>
        <pc:spChg chg="add">
          <ac:chgData name="Aaron Rosenmund" userId="74d9a93043e6dbef" providerId="LiveId" clId="{34BBF2F6-37A5-4FAD-84C7-8E87D0189EF8}" dt="2023-08-09T20:46:55.343" v="1477" actId="26606"/>
          <ac:spMkLst>
            <pc:docMk/>
            <pc:sldMk cId="3829078631" sldId="267"/>
            <ac:spMk id="10" creationId="{6E8FF1DD-6B6A-4F7A-9F2D-6BC47F56A704}"/>
          </ac:spMkLst>
        </pc:spChg>
        <pc:grpChg chg="add">
          <ac:chgData name="Aaron Rosenmund" userId="74d9a93043e6dbef" providerId="LiveId" clId="{34BBF2F6-37A5-4FAD-84C7-8E87D0189EF8}" dt="2023-08-09T20:46:55.343" v="1477" actId="26606"/>
          <ac:grpSpMkLst>
            <pc:docMk/>
            <pc:sldMk cId="3829078631" sldId="267"/>
            <ac:grpSpMk id="12" creationId="{6D8FBD0B-C1AF-4B85-811D-11036103CE8B}"/>
          </ac:grpSpMkLst>
        </pc:grpChg>
      </pc:sldChg>
      <pc:sldChg chg="addSp modSp new mod">
        <pc:chgData name="Aaron Rosenmund" userId="74d9a93043e6dbef" providerId="LiveId" clId="{34BBF2F6-37A5-4FAD-84C7-8E87D0189EF8}" dt="2023-08-09T20:50:16.647" v="1974" actId="1076"/>
        <pc:sldMkLst>
          <pc:docMk/>
          <pc:sldMk cId="1861118380" sldId="268"/>
        </pc:sldMkLst>
        <pc:spChg chg="add mod">
          <ac:chgData name="Aaron Rosenmund" userId="74d9a93043e6dbef" providerId="LiveId" clId="{34BBF2F6-37A5-4FAD-84C7-8E87D0189EF8}" dt="2023-08-09T20:47:25.125" v="1506" actId="20577"/>
          <ac:spMkLst>
            <pc:docMk/>
            <pc:sldMk cId="1861118380" sldId="268"/>
            <ac:spMk id="2" creationId="{E72461F8-3066-22D0-186D-6A781DA381E8}"/>
          </ac:spMkLst>
        </pc:spChg>
        <pc:spChg chg="add mod">
          <ac:chgData name="Aaron Rosenmund" userId="74d9a93043e6dbef" providerId="LiveId" clId="{34BBF2F6-37A5-4FAD-84C7-8E87D0189EF8}" dt="2023-08-09T20:50:16.647" v="1974" actId="1076"/>
          <ac:spMkLst>
            <pc:docMk/>
            <pc:sldMk cId="1861118380" sldId="268"/>
            <ac:spMk id="3" creationId="{256248F9-9216-F1DD-67A4-C22421BEE58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8/10/2023</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300523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10040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1110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170511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98384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19737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658883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62080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825578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4284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3547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8/10/2023</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91854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8/10/2023</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76217175"/>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pluralsight.com/free"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727D854C-3B42-49DF-2FC4-7097D8CDF0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70B1A9B2-C051-494A-A1E0-2E4EF693C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4525"/>
            <a:ext cx="12192001" cy="4571998"/>
          </a:xfrm>
          <a:prstGeom prst="rect">
            <a:avLst/>
          </a:prstGeom>
          <a:gradFill flip="none" rotWithShape="1">
            <a:gsLst>
              <a:gs pos="41000">
                <a:srgbClr val="000000">
                  <a:alpha val="40000"/>
                </a:srgbClr>
              </a:gs>
              <a:gs pos="75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CD06-233F-3DCA-D3DE-AE37D7BEB18D}"/>
              </a:ext>
            </a:extLst>
          </p:cNvPr>
          <p:cNvSpPr>
            <a:spLocks noGrp="1"/>
          </p:cNvSpPr>
          <p:nvPr>
            <p:ph type="ctrTitle"/>
          </p:nvPr>
        </p:nvSpPr>
        <p:spPr>
          <a:xfrm>
            <a:off x="762000" y="1524000"/>
            <a:ext cx="5334000" cy="4271962"/>
          </a:xfrm>
        </p:spPr>
        <p:txBody>
          <a:bodyPr>
            <a:normAutofit/>
          </a:bodyPr>
          <a:lstStyle/>
          <a:p>
            <a:pPr algn="l"/>
            <a:r>
              <a:rPr lang="en-US" sz="5600">
                <a:solidFill>
                  <a:srgbClr val="FFFFFF"/>
                </a:solidFill>
              </a:rPr>
              <a:t>Active Directory: The good, The bad, and the lolWUT?</a:t>
            </a:r>
          </a:p>
        </p:txBody>
      </p:sp>
      <p:sp>
        <p:nvSpPr>
          <p:cNvPr id="3" name="Subtitle 2">
            <a:extLst>
              <a:ext uri="{FF2B5EF4-FFF2-40B4-BE49-F238E27FC236}">
                <a16:creationId xmlns:a16="http://schemas.microsoft.com/office/drawing/2014/main" id="{1E364EC6-B8B9-3ED0-3F6A-79A710CA8217}"/>
              </a:ext>
            </a:extLst>
          </p:cNvPr>
          <p:cNvSpPr>
            <a:spLocks noGrp="1"/>
          </p:cNvSpPr>
          <p:nvPr>
            <p:ph type="subTitle" idx="1"/>
          </p:nvPr>
        </p:nvSpPr>
        <p:spPr>
          <a:xfrm>
            <a:off x="6857998" y="4572000"/>
            <a:ext cx="4572001" cy="1223962"/>
          </a:xfrm>
        </p:spPr>
        <p:txBody>
          <a:bodyPr>
            <a:normAutofit/>
          </a:bodyPr>
          <a:lstStyle/>
          <a:p>
            <a:pPr algn="l"/>
            <a:r>
              <a:rPr lang="en-US">
                <a:solidFill>
                  <a:srgbClr val="FFFFFF"/>
                </a:solidFill>
              </a:rPr>
              <a:t>Defcon 31 Workshop</a:t>
            </a:r>
          </a:p>
        </p:txBody>
      </p:sp>
    </p:spTree>
    <p:extLst>
      <p:ext uri="{BB962C8B-B14F-4D97-AF65-F5344CB8AC3E}">
        <p14:creationId xmlns:p14="http://schemas.microsoft.com/office/powerpoint/2010/main" val="364143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3909D-3B5B-CF4D-F847-84755BAB7EBA}"/>
              </a:ext>
            </a:extLst>
          </p:cNvPr>
          <p:cNvPicPr>
            <a:picLocks noChangeAspect="1"/>
          </p:cNvPicPr>
          <p:nvPr/>
        </p:nvPicPr>
        <p:blipFill>
          <a:blip r:embed="rId2"/>
          <a:stretch>
            <a:fillRect/>
          </a:stretch>
        </p:blipFill>
        <p:spPr>
          <a:xfrm>
            <a:off x="561202" y="2100077"/>
            <a:ext cx="11069595" cy="2657846"/>
          </a:xfrm>
          <a:prstGeom prst="rect">
            <a:avLst/>
          </a:prstGeom>
        </p:spPr>
      </p:pic>
    </p:spTree>
    <p:extLst>
      <p:ext uri="{BB962C8B-B14F-4D97-AF65-F5344CB8AC3E}">
        <p14:creationId xmlns:p14="http://schemas.microsoft.com/office/powerpoint/2010/main" val="358283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2690-A7C5-61E5-1F91-6F893358CC49}"/>
              </a:ext>
            </a:extLst>
          </p:cNvPr>
          <p:cNvSpPr>
            <a:spLocks noGrp="1"/>
          </p:cNvSpPr>
          <p:nvPr>
            <p:ph type="title"/>
          </p:nvPr>
        </p:nvSpPr>
        <p:spPr/>
        <p:txBody>
          <a:bodyPr/>
          <a:lstStyle/>
          <a:p>
            <a:r>
              <a:rPr lang="en-US" dirty="0"/>
              <a:t>Credential Grabbing</a:t>
            </a:r>
          </a:p>
        </p:txBody>
      </p:sp>
      <p:sp>
        <p:nvSpPr>
          <p:cNvPr id="3" name="Content Placeholder 2">
            <a:extLst>
              <a:ext uri="{FF2B5EF4-FFF2-40B4-BE49-F238E27FC236}">
                <a16:creationId xmlns:a16="http://schemas.microsoft.com/office/drawing/2014/main" id="{B573EBAD-79C1-9F52-28B2-F5E6AD983FD1}"/>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212872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Cred Grabbing</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71385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DF40-F261-2F6D-198D-4F9C038CBDD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5BCE7FF-965E-0B91-803C-0F63BABF9B0A}"/>
              </a:ext>
            </a:extLst>
          </p:cNvPr>
          <p:cNvSpPr>
            <a:spLocks noGrp="1"/>
          </p:cNvSpPr>
          <p:nvPr>
            <p:ph idx="1"/>
          </p:nvPr>
        </p:nvSpPr>
        <p:spPr/>
        <p:txBody>
          <a:bodyPr/>
          <a:lstStyle/>
          <a:p>
            <a:r>
              <a:rPr lang="en-US" dirty="0"/>
              <a:t>Token Adjustment</a:t>
            </a:r>
          </a:p>
          <a:p>
            <a:r>
              <a:rPr lang="en-US" dirty="0"/>
              <a:t>Process Creation</a:t>
            </a:r>
          </a:p>
          <a:p>
            <a:r>
              <a:rPr lang="en-US" dirty="0"/>
              <a:t>Registry Changes</a:t>
            </a:r>
          </a:p>
          <a:p>
            <a:endParaRPr lang="en-US" dirty="0"/>
          </a:p>
        </p:txBody>
      </p:sp>
    </p:spTree>
    <p:extLst>
      <p:ext uri="{BB962C8B-B14F-4D97-AF65-F5344CB8AC3E}">
        <p14:creationId xmlns:p14="http://schemas.microsoft.com/office/powerpoint/2010/main" val="119702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C1D16-9B05-EB80-3761-D513BB8AE856}"/>
              </a:ext>
            </a:extLst>
          </p:cNvPr>
          <p:cNvSpPr>
            <a:spLocks noGrp="1"/>
          </p:cNvSpPr>
          <p:nvPr>
            <p:ph type="title"/>
          </p:nvPr>
        </p:nvSpPr>
        <p:spPr/>
        <p:txBody>
          <a:bodyPr/>
          <a:lstStyle/>
          <a:p>
            <a:r>
              <a:rPr lang="en-US" dirty="0"/>
              <a:t>The Approach</a:t>
            </a:r>
          </a:p>
        </p:txBody>
      </p:sp>
      <p:sp>
        <p:nvSpPr>
          <p:cNvPr id="3" name="Content Placeholder 2">
            <a:extLst>
              <a:ext uri="{FF2B5EF4-FFF2-40B4-BE49-F238E27FC236}">
                <a16:creationId xmlns:a16="http://schemas.microsoft.com/office/drawing/2014/main" id="{F73FE230-2328-0D18-5800-550A06BFC663}"/>
              </a:ext>
            </a:extLst>
          </p:cNvPr>
          <p:cNvSpPr>
            <a:spLocks noGrp="1"/>
          </p:cNvSpPr>
          <p:nvPr>
            <p:ph idx="1"/>
          </p:nvPr>
        </p:nvSpPr>
        <p:spPr/>
        <p:txBody>
          <a:bodyPr/>
          <a:lstStyle/>
          <a:p>
            <a:r>
              <a:rPr lang="en-US" dirty="0"/>
              <a:t>Not dependent on EDR/Special Tools</a:t>
            </a:r>
          </a:p>
          <a:p>
            <a:r>
              <a:rPr lang="en-US" dirty="0"/>
              <a:t>PowerShell direct log queries</a:t>
            </a:r>
          </a:p>
          <a:p>
            <a:pPr lvl="1"/>
            <a:r>
              <a:rPr lang="en-US" dirty="0"/>
              <a:t>Can replicate in a production environment</a:t>
            </a:r>
          </a:p>
          <a:p>
            <a:pPr lvl="1"/>
            <a:r>
              <a:rPr lang="en-US" dirty="0"/>
              <a:t>Scalable to an enterprise</a:t>
            </a:r>
          </a:p>
          <a:p>
            <a:pPr lvl="1"/>
            <a:r>
              <a:rPr lang="en-US" dirty="0"/>
              <a:t>Easily transferrable to other tools / methods of detections</a:t>
            </a:r>
          </a:p>
        </p:txBody>
      </p:sp>
    </p:spTree>
    <p:extLst>
      <p:ext uri="{BB962C8B-B14F-4D97-AF65-F5344CB8AC3E}">
        <p14:creationId xmlns:p14="http://schemas.microsoft.com/office/powerpoint/2010/main" val="1735693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E31BFE-C41B-8D38-1B38-E14B120BBBB6}"/>
              </a:ext>
            </a:extLst>
          </p:cNvPr>
          <p:cNvSpPr>
            <a:spLocks noGrp="1"/>
          </p:cNvSpPr>
          <p:nvPr>
            <p:ph type="body" sz="quarter" idx="12"/>
          </p:nvPr>
        </p:nvSpPr>
        <p:spPr/>
        <p:txBody>
          <a:bodyPr/>
          <a:lstStyle/>
          <a:p>
            <a:r>
              <a:rPr lang="en-US" dirty="0"/>
              <a:t>Me first! (Watch attentively)</a:t>
            </a:r>
          </a:p>
          <a:p>
            <a:r>
              <a:rPr lang="en-US" dirty="0"/>
              <a:t>Then your turn</a:t>
            </a:r>
          </a:p>
        </p:txBody>
      </p:sp>
    </p:spTree>
    <p:extLst>
      <p:ext uri="{BB962C8B-B14F-4D97-AF65-F5344CB8AC3E}">
        <p14:creationId xmlns:p14="http://schemas.microsoft.com/office/powerpoint/2010/main" val="45779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7D3CB8-EBA0-CB80-C282-1AC5FEC548D5}"/>
              </a:ext>
            </a:extLst>
          </p:cNvPr>
          <p:cNvSpPr>
            <a:spLocks noGrp="1"/>
          </p:cNvSpPr>
          <p:nvPr>
            <p:ph type="title"/>
          </p:nvPr>
        </p:nvSpPr>
        <p:spPr/>
        <p:txBody>
          <a:bodyPr>
            <a:normAutofit fontScale="90000"/>
          </a:bodyPr>
          <a:lstStyle/>
          <a:p>
            <a:r>
              <a:rPr lang="en-US" dirty="0"/>
              <a:t>Additional Notes – File System Analysis</a:t>
            </a:r>
          </a:p>
        </p:txBody>
      </p:sp>
      <p:sp>
        <p:nvSpPr>
          <p:cNvPr id="4" name="Content Placeholder 3">
            <a:extLst>
              <a:ext uri="{FF2B5EF4-FFF2-40B4-BE49-F238E27FC236}">
                <a16:creationId xmlns:a16="http://schemas.microsoft.com/office/drawing/2014/main" id="{876D9527-9214-F9E0-7C77-13C14EFFB29D}"/>
              </a:ext>
            </a:extLst>
          </p:cNvPr>
          <p:cNvSpPr>
            <a:spLocks noGrp="1"/>
          </p:cNvSpPr>
          <p:nvPr>
            <p:ph idx="1"/>
          </p:nvPr>
        </p:nvSpPr>
        <p:spPr/>
        <p:txBody>
          <a:bodyPr>
            <a:normAutofit fontScale="70000" lnSpcReduction="20000"/>
          </a:bodyPr>
          <a:lstStyle/>
          <a:p>
            <a:pPr marL="0" indent="0">
              <a:buNone/>
            </a:pPr>
            <a:r>
              <a:rPr lang="en-US" dirty="0"/>
              <a:t>Problems:</a:t>
            </a:r>
          </a:p>
          <a:p>
            <a:r>
              <a:rPr lang="en-US" dirty="0"/>
              <a:t>Variety of systems</a:t>
            </a:r>
          </a:p>
          <a:p>
            <a:r>
              <a:rPr lang="en-US" dirty="0"/>
              <a:t>Large Scale</a:t>
            </a:r>
          </a:p>
          <a:p>
            <a:r>
              <a:rPr lang="en-US" dirty="0"/>
              <a:t>Distributed Nature</a:t>
            </a:r>
          </a:p>
          <a:p>
            <a:r>
              <a:rPr lang="en-US" dirty="0"/>
              <a:t>Permission Issues</a:t>
            </a:r>
          </a:p>
          <a:p>
            <a:r>
              <a:rPr lang="en-US" dirty="0"/>
              <a:t>Security Considerations</a:t>
            </a:r>
          </a:p>
          <a:p>
            <a:r>
              <a:rPr lang="en-US" dirty="0"/>
              <a:t>Performance Impact</a:t>
            </a:r>
          </a:p>
          <a:p>
            <a:r>
              <a:rPr lang="en-US" dirty="0"/>
              <a:t>File Type Identification</a:t>
            </a:r>
          </a:p>
          <a:p>
            <a:r>
              <a:rPr lang="en-US" dirty="0"/>
              <a:t>Changes over time</a:t>
            </a:r>
          </a:p>
        </p:txBody>
      </p:sp>
    </p:spTree>
    <p:extLst>
      <p:ext uri="{BB962C8B-B14F-4D97-AF65-F5344CB8AC3E}">
        <p14:creationId xmlns:p14="http://schemas.microsoft.com/office/powerpoint/2010/main" val="263066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A187-442D-AD28-BD6E-B820149EAE6C}"/>
              </a:ext>
            </a:extLst>
          </p:cNvPr>
          <p:cNvSpPr>
            <a:spLocks noGrp="1"/>
          </p:cNvSpPr>
          <p:nvPr>
            <p:ph type="title"/>
          </p:nvPr>
        </p:nvSpPr>
        <p:spPr/>
        <p:txBody>
          <a:bodyPr/>
          <a:lstStyle/>
          <a:p>
            <a:r>
              <a:rPr lang="en-US" dirty="0"/>
              <a:t>Defensive Measures</a:t>
            </a:r>
          </a:p>
        </p:txBody>
      </p:sp>
      <p:sp>
        <p:nvSpPr>
          <p:cNvPr id="3" name="Content Placeholder 2">
            <a:extLst>
              <a:ext uri="{FF2B5EF4-FFF2-40B4-BE49-F238E27FC236}">
                <a16:creationId xmlns:a16="http://schemas.microsoft.com/office/drawing/2014/main" id="{066BB88E-1AB0-61B9-28B7-75D1B4B607AF}"/>
              </a:ext>
            </a:extLst>
          </p:cNvPr>
          <p:cNvSpPr>
            <a:spLocks noGrp="1"/>
          </p:cNvSpPr>
          <p:nvPr>
            <p:ph idx="1"/>
          </p:nvPr>
        </p:nvSpPr>
        <p:spPr/>
        <p:txBody>
          <a:bodyPr/>
          <a:lstStyle/>
          <a:p>
            <a:r>
              <a:rPr lang="en-US" dirty="0"/>
              <a:t>MFA</a:t>
            </a:r>
          </a:p>
          <a:p>
            <a:r>
              <a:rPr lang="en-US" dirty="0"/>
              <a:t>Least Privilege</a:t>
            </a:r>
          </a:p>
          <a:p>
            <a:r>
              <a:rPr lang="en-US" dirty="0"/>
              <a:t>Auditing and review accounts and access</a:t>
            </a:r>
          </a:p>
          <a:p>
            <a:r>
              <a:rPr lang="en-US" dirty="0"/>
              <a:t>Protect Domain Admins</a:t>
            </a:r>
          </a:p>
          <a:p>
            <a:r>
              <a:rPr lang="en-US" dirty="0"/>
              <a:t>Implement Security Administrative Workstations (SAWs)</a:t>
            </a:r>
          </a:p>
        </p:txBody>
      </p:sp>
    </p:spTree>
    <p:extLst>
      <p:ext uri="{BB962C8B-B14F-4D97-AF65-F5344CB8AC3E}">
        <p14:creationId xmlns:p14="http://schemas.microsoft.com/office/powerpoint/2010/main" val="2247746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D43B9-7558-7279-33B6-6D0166DF8A48}"/>
              </a:ext>
            </a:extLst>
          </p:cNvPr>
          <p:cNvSpPr>
            <a:spLocks noGrp="1"/>
          </p:cNvSpPr>
          <p:nvPr>
            <p:ph type="title"/>
          </p:nvPr>
        </p:nvSpPr>
        <p:spPr/>
        <p:txBody>
          <a:bodyPr/>
          <a:lstStyle/>
          <a:p>
            <a:r>
              <a:rPr lang="en-US" dirty="0"/>
              <a:t>Enumeration</a:t>
            </a:r>
          </a:p>
        </p:txBody>
      </p:sp>
      <p:sp>
        <p:nvSpPr>
          <p:cNvPr id="3" name="Content Placeholder 2">
            <a:extLst>
              <a:ext uri="{FF2B5EF4-FFF2-40B4-BE49-F238E27FC236}">
                <a16:creationId xmlns:a16="http://schemas.microsoft.com/office/drawing/2014/main" id="{84E41ABC-44A8-DD1B-7992-09947F65FE46}"/>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2560565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BC50B6-8839-4766-8FD7-C7EBD59FF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a:t>Enumeration</a:t>
            </a:r>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7115DC02-2F1A-42B8-AED2-831CAF26C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
        <p:nvSpPr>
          <p:cNvPr id="14" name="Freeform: Shape 13">
            <a:extLst>
              <a:ext uri="{FF2B5EF4-FFF2-40B4-BE49-F238E27FC236}">
                <a16:creationId xmlns:a16="http://schemas.microsoft.com/office/drawing/2014/main" id="{1D22E552-66C7-44E9-B796-23474BB45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243606"/>
            <a:ext cx="12192000" cy="100584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Pro"/>
              <a:ea typeface="+mn-ea"/>
              <a:cs typeface="+mn-cs"/>
            </a:endParaRPr>
          </a:p>
        </p:txBody>
      </p:sp>
    </p:spTree>
    <p:extLst>
      <p:ext uri="{BB962C8B-B14F-4D97-AF65-F5344CB8AC3E}">
        <p14:creationId xmlns:p14="http://schemas.microsoft.com/office/powerpoint/2010/main" val="2592584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E0D1-E502-4D05-119C-BAB832132C51}"/>
              </a:ext>
            </a:extLst>
          </p:cNvPr>
          <p:cNvSpPr>
            <a:spLocks noGrp="1"/>
          </p:cNvSpPr>
          <p:nvPr>
            <p:ph type="title"/>
          </p:nvPr>
        </p:nvSpPr>
        <p:spPr/>
        <p:txBody>
          <a:bodyPr/>
          <a:lstStyle/>
          <a:p>
            <a:r>
              <a:rPr lang="en-US" dirty="0"/>
              <a:t>Aaron Rosenmund</a:t>
            </a:r>
            <a:br>
              <a:rPr lang="en-US" dirty="0"/>
            </a:br>
            <a:r>
              <a:rPr lang="en-US" dirty="0"/>
              <a:t>@arosenmund</a:t>
            </a:r>
          </a:p>
        </p:txBody>
      </p:sp>
      <p:pic>
        <p:nvPicPr>
          <p:cNvPr id="6" name="Content Placeholder 5" descr="A person and a cat sitting at a computer&#10;&#10;Description automatically generated">
            <a:extLst>
              <a:ext uri="{FF2B5EF4-FFF2-40B4-BE49-F238E27FC236}">
                <a16:creationId xmlns:a16="http://schemas.microsoft.com/office/drawing/2014/main" id="{B67C14C3-974F-EC6A-249C-46E4D3FD97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5240" y="952500"/>
            <a:ext cx="4953000" cy="4953000"/>
          </a:xfrm>
        </p:spPr>
      </p:pic>
      <p:sp>
        <p:nvSpPr>
          <p:cNvPr id="4" name="Text Placeholder 3">
            <a:extLst>
              <a:ext uri="{FF2B5EF4-FFF2-40B4-BE49-F238E27FC236}">
                <a16:creationId xmlns:a16="http://schemas.microsoft.com/office/drawing/2014/main" id="{C8F4D313-FFC6-F5A4-F6F9-32FA0116DE6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280256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(process creation and registry changes)</a:t>
            </a:r>
          </a:p>
          <a:p>
            <a:r>
              <a:rPr lang="en-US" dirty="0"/>
              <a:t>PowerShell Script Block Logging</a:t>
            </a:r>
          </a:p>
        </p:txBody>
      </p:sp>
    </p:spTree>
    <p:extLst>
      <p:ext uri="{BB962C8B-B14F-4D97-AF65-F5344CB8AC3E}">
        <p14:creationId xmlns:p14="http://schemas.microsoft.com/office/powerpoint/2010/main" val="252423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5A82-5BFB-9F63-DFEE-B73D90B66353}"/>
              </a:ext>
            </a:extLst>
          </p:cNvPr>
          <p:cNvSpPr>
            <a:spLocks noGrp="1"/>
          </p:cNvSpPr>
          <p:nvPr>
            <p:ph type="title"/>
          </p:nvPr>
        </p:nvSpPr>
        <p:spPr/>
        <p:txBody>
          <a:bodyPr/>
          <a:lstStyle/>
          <a:p>
            <a:r>
              <a:rPr lang="en-US" dirty="0"/>
              <a:t>What are IOCs?</a:t>
            </a:r>
          </a:p>
        </p:txBody>
      </p:sp>
      <p:sp>
        <p:nvSpPr>
          <p:cNvPr id="3" name="Content Placeholder 2">
            <a:extLst>
              <a:ext uri="{FF2B5EF4-FFF2-40B4-BE49-F238E27FC236}">
                <a16:creationId xmlns:a16="http://schemas.microsoft.com/office/drawing/2014/main" id="{D7453E9B-9998-1513-E7D6-169EE0A27B5D}"/>
              </a:ext>
            </a:extLst>
          </p:cNvPr>
          <p:cNvSpPr>
            <a:spLocks noGrp="1"/>
          </p:cNvSpPr>
          <p:nvPr>
            <p:ph idx="1"/>
          </p:nvPr>
        </p:nvSpPr>
        <p:spPr/>
        <p:txBody>
          <a:bodyPr/>
          <a:lstStyle/>
          <a:p>
            <a:r>
              <a:rPr lang="en-US" dirty="0"/>
              <a:t>Let’s go beyond the typical detections</a:t>
            </a:r>
          </a:p>
          <a:p>
            <a:r>
              <a:rPr lang="en-US" dirty="0"/>
              <a:t>IPs, hashes, filenames, blah blah….</a:t>
            </a:r>
          </a:p>
          <a:p>
            <a:r>
              <a:rPr lang="en-US" dirty="0"/>
              <a:t>Let’s take a look at a simple example</a:t>
            </a:r>
          </a:p>
        </p:txBody>
      </p:sp>
    </p:spTree>
    <p:extLst>
      <p:ext uri="{BB962C8B-B14F-4D97-AF65-F5344CB8AC3E}">
        <p14:creationId xmlns:p14="http://schemas.microsoft.com/office/powerpoint/2010/main" val="270557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42D3A6-12F6-7FB6-E2D2-ABA220DAAC67}"/>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631820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Least Privilege</a:t>
            </a:r>
          </a:p>
          <a:p>
            <a:r>
              <a:rPr lang="en-US" dirty="0"/>
              <a:t>Hardened Infrastructure</a:t>
            </a:r>
          </a:p>
        </p:txBody>
      </p:sp>
    </p:spTree>
    <p:extLst>
      <p:ext uri="{BB962C8B-B14F-4D97-AF65-F5344CB8AC3E}">
        <p14:creationId xmlns:p14="http://schemas.microsoft.com/office/powerpoint/2010/main" val="3655915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0FB8E-E93B-E02B-8C08-BC1C21EDF7F3}"/>
              </a:ext>
            </a:extLst>
          </p:cNvPr>
          <p:cNvSpPr>
            <a:spLocks noGrp="1"/>
          </p:cNvSpPr>
          <p:nvPr>
            <p:ph type="title"/>
          </p:nvPr>
        </p:nvSpPr>
        <p:spPr/>
        <p:txBody>
          <a:bodyPr/>
          <a:lstStyle/>
          <a:p>
            <a:r>
              <a:rPr lang="en-US" dirty="0" err="1"/>
              <a:t>Kerberoasting</a:t>
            </a:r>
            <a:endParaRPr lang="en-US" dirty="0"/>
          </a:p>
        </p:txBody>
      </p:sp>
      <p:sp>
        <p:nvSpPr>
          <p:cNvPr id="3" name="Content Placeholder 2">
            <a:extLst>
              <a:ext uri="{FF2B5EF4-FFF2-40B4-BE49-F238E27FC236}">
                <a16:creationId xmlns:a16="http://schemas.microsoft.com/office/drawing/2014/main" id="{D5CAAAE2-7C5D-B8C4-E8D1-EEC8CFC0DD2D}"/>
              </a:ext>
            </a:extLst>
          </p:cNvPr>
          <p:cNvSpPr>
            <a:spLocks noGrp="1"/>
          </p:cNvSpPr>
          <p:nvPr>
            <p:ph idx="1"/>
          </p:nvPr>
        </p:nvSpPr>
        <p:spPr/>
        <p:txBody>
          <a:bodyPr/>
          <a:lstStyle/>
          <a:p>
            <a:r>
              <a:rPr lang="en-US" dirty="0"/>
              <a:t>Common Threat Actor Techniques</a:t>
            </a:r>
          </a:p>
          <a:p>
            <a:pPr lvl="1"/>
            <a:r>
              <a:rPr lang="en-US" dirty="0" err="1"/>
              <a:t>Mimikatz</a:t>
            </a:r>
            <a:endParaRPr lang="en-US" dirty="0"/>
          </a:p>
          <a:p>
            <a:r>
              <a:rPr lang="en-US" dirty="0"/>
              <a:t>Detections for Common Techniques</a:t>
            </a:r>
          </a:p>
          <a:p>
            <a:pPr lvl="1"/>
            <a:r>
              <a:rPr lang="en-US" dirty="0" err="1"/>
              <a:t>Powershell</a:t>
            </a:r>
            <a:r>
              <a:rPr lang="en-US" dirty="0"/>
              <a:t> &amp; Sysmon</a:t>
            </a:r>
          </a:p>
          <a:p>
            <a:r>
              <a:rPr lang="en-US" dirty="0"/>
              <a:t>Advanced Techniques and Defense Evasion</a:t>
            </a:r>
          </a:p>
          <a:p>
            <a:pPr lvl="1"/>
            <a:r>
              <a:rPr lang="en-US" dirty="0"/>
              <a:t>Custom tooling, Windows Defender Evasion</a:t>
            </a:r>
          </a:p>
        </p:txBody>
      </p:sp>
    </p:spTree>
    <p:extLst>
      <p:ext uri="{BB962C8B-B14F-4D97-AF65-F5344CB8AC3E}">
        <p14:creationId xmlns:p14="http://schemas.microsoft.com/office/powerpoint/2010/main" val="3079073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530D39-8719-6FFD-BF9C-0A3A7E782CE6}"/>
              </a:ext>
            </a:extLst>
          </p:cNvPr>
          <p:cNvSpPr>
            <a:spLocks noGrp="1"/>
          </p:cNvSpPr>
          <p:nvPr>
            <p:ph type="title"/>
          </p:nvPr>
        </p:nvSpPr>
        <p:spPr>
          <a:xfrm>
            <a:off x="762000" y="1097281"/>
            <a:ext cx="10668000" cy="2854518"/>
          </a:xfrm>
        </p:spPr>
        <p:txBody>
          <a:bodyPr vert="horz" lIns="91440" tIns="45720" rIns="91440" bIns="45720" rtlCol="0" anchor="b" anchorCtr="0">
            <a:normAutofit/>
          </a:bodyPr>
          <a:lstStyle/>
          <a:p>
            <a:pPr algn="ctr"/>
            <a:r>
              <a:rPr lang="en-US" sz="8000" dirty="0"/>
              <a:t>Detection: </a:t>
            </a:r>
            <a:br>
              <a:rPr lang="en-US" sz="8000" dirty="0"/>
            </a:br>
            <a:r>
              <a:rPr lang="en-US" sz="8000" dirty="0" err="1"/>
              <a:t>Kerberoasting</a:t>
            </a:r>
            <a:endParaRPr lang="en-US" sz="8000" dirty="0"/>
          </a:p>
        </p:txBody>
      </p:sp>
      <p:sp>
        <p:nvSpPr>
          <p:cNvPr id="5" name="Text Placeholder 4">
            <a:extLst>
              <a:ext uri="{FF2B5EF4-FFF2-40B4-BE49-F238E27FC236}">
                <a16:creationId xmlns:a16="http://schemas.microsoft.com/office/drawing/2014/main" id="{AD75ED54-411B-3761-C974-2EBC8AA871CE}"/>
              </a:ext>
            </a:extLst>
          </p:cNvPr>
          <p:cNvSpPr>
            <a:spLocks noGrp="1"/>
          </p:cNvSpPr>
          <p:nvPr>
            <p:ph type="body" idx="1"/>
          </p:nvPr>
        </p:nvSpPr>
        <p:spPr>
          <a:xfrm>
            <a:off x="2324429" y="5033960"/>
            <a:ext cx="7543140" cy="1062040"/>
          </a:xfrm>
        </p:spPr>
        <p:txBody>
          <a:bodyPr vert="horz" lIns="91440" tIns="45720" rIns="91440" bIns="45720" rtlCol="0">
            <a:normAutofit/>
          </a:bodyPr>
          <a:lstStyle/>
          <a:p>
            <a:pPr algn="ctr"/>
            <a:endParaRPr lang="en-US">
              <a:solidFill>
                <a:schemeClr val="tx1"/>
              </a:solidFill>
            </a:endParaRPr>
          </a:p>
        </p:txBody>
      </p:sp>
    </p:spTree>
    <p:extLst>
      <p:ext uri="{BB962C8B-B14F-4D97-AF65-F5344CB8AC3E}">
        <p14:creationId xmlns:p14="http://schemas.microsoft.com/office/powerpoint/2010/main" val="3580652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E1B2E1-B68C-0418-8910-1B31CAF00A2F}"/>
              </a:ext>
            </a:extLst>
          </p:cNvPr>
          <p:cNvSpPr>
            <a:spLocks noGrp="1"/>
          </p:cNvSpPr>
          <p:nvPr>
            <p:ph type="title"/>
          </p:nvPr>
        </p:nvSpPr>
        <p:spPr/>
        <p:txBody>
          <a:bodyPr/>
          <a:lstStyle/>
          <a:p>
            <a:r>
              <a:rPr lang="en-US" dirty="0"/>
              <a:t>Data Sources</a:t>
            </a:r>
          </a:p>
        </p:txBody>
      </p:sp>
      <p:sp>
        <p:nvSpPr>
          <p:cNvPr id="5" name="Content Placeholder 4">
            <a:extLst>
              <a:ext uri="{FF2B5EF4-FFF2-40B4-BE49-F238E27FC236}">
                <a16:creationId xmlns:a16="http://schemas.microsoft.com/office/drawing/2014/main" id="{F115F979-DD52-D011-826C-BC434D2E5101}"/>
              </a:ext>
            </a:extLst>
          </p:cNvPr>
          <p:cNvSpPr>
            <a:spLocks noGrp="1"/>
          </p:cNvSpPr>
          <p:nvPr>
            <p:ph idx="1"/>
          </p:nvPr>
        </p:nvSpPr>
        <p:spPr/>
        <p:txBody>
          <a:bodyPr/>
          <a:lstStyle/>
          <a:p>
            <a:r>
              <a:rPr lang="en-US" dirty="0"/>
              <a:t>More of the same </a:t>
            </a:r>
          </a:p>
          <a:p>
            <a:r>
              <a:rPr lang="en-US" dirty="0"/>
              <a:t>Ticket Requests</a:t>
            </a:r>
          </a:p>
        </p:txBody>
      </p:sp>
    </p:spTree>
    <p:extLst>
      <p:ext uri="{BB962C8B-B14F-4D97-AF65-F5344CB8AC3E}">
        <p14:creationId xmlns:p14="http://schemas.microsoft.com/office/powerpoint/2010/main" val="308942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7A0A-3697-8CB4-28DF-655AD6F501EF}"/>
              </a:ext>
            </a:extLst>
          </p:cNvPr>
          <p:cNvSpPr>
            <a:spLocks noGrp="1"/>
          </p:cNvSpPr>
          <p:nvPr>
            <p:ph type="title"/>
          </p:nvPr>
        </p:nvSpPr>
        <p:spPr/>
        <p:txBody>
          <a:bodyPr/>
          <a:lstStyle/>
          <a:p>
            <a:r>
              <a:rPr lang="en-US" dirty="0"/>
              <a:t>Elasticsearch / SIEM</a:t>
            </a:r>
          </a:p>
        </p:txBody>
      </p:sp>
      <p:sp>
        <p:nvSpPr>
          <p:cNvPr id="3" name="Content Placeholder 2">
            <a:extLst>
              <a:ext uri="{FF2B5EF4-FFF2-40B4-BE49-F238E27FC236}">
                <a16:creationId xmlns:a16="http://schemas.microsoft.com/office/drawing/2014/main" id="{1388C3E8-967C-C2CE-2513-F059D480F037}"/>
              </a:ext>
            </a:extLst>
          </p:cNvPr>
          <p:cNvSpPr>
            <a:spLocks noGrp="1"/>
          </p:cNvSpPr>
          <p:nvPr>
            <p:ph idx="1"/>
          </p:nvPr>
        </p:nvSpPr>
        <p:spPr/>
        <p:txBody>
          <a:bodyPr/>
          <a:lstStyle/>
          <a:p>
            <a:r>
              <a:rPr lang="en-US" dirty="0"/>
              <a:t>Centralized analysis</a:t>
            </a:r>
          </a:p>
          <a:p>
            <a:r>
              <a:rPr lang="en-US" dirty="0"/>
              <a:t>Pretty pictures</a:t>
            </a:r>
          </a:p>
          <a:p>
            <a:r>
              <a:rPr lang="en-US" dirty="0"/>
              <a:t>More effective queries at-scale</a:t>
            </a:r>
          </a:p>
        </p:txBody>
      </p:sp>
    </p:spTree>
    <p:extLst>
      <p:ext uri="{BB962C8B-B14F-4D97-AF65-F5344CB8AC3E}">
        <p14:creationId xmlns:p14="http://schemas.microsoft.com/office/powerpoint/2010/main" val="3488714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1CD1F-DFF3-78B5-6A14-2F6087640DFF}"/>
              </a:ext>
            </a:extLst>
          </p:cNvPr>
          <p:cNvSpPr>
            <a:spLocks noGrp="1"/>
          </p:cNvSpPr>
          <p:nvPr>
            <p:ph type="title"/>
          </p:nvPr>
        </p:nvSpPr>
        <p:spPr/>
        <p:txBody>
          <a:bodyPr/>
          <a:lstStyle/>
          <a:p>
            <a:r>
              <a:rPr lang="en-US" dirty="0"/>
              <a:t>Defensive Measures</a:t>
            </a:r>
          </a:p>
        </p:txBody>
      </p:sp>
      <p:sp>
        <p:nvSpPr>
          <p:cNvPr id="4" name="Content Placeholder 3">
            <a:extLst>
              <a:ext uri="{FF2B5EF4-FFF2-40B4-BE49-F238E27FC236}">
                <a16:creationId xmlns:a16="http://schemas.microsoft.com/office/drawing/2014/main" id="{D99DCA02-13FA-0BB0-CC95-E9B88312C427}"/>
              </a:ext>
            </a:extLst>
          </p:cNvPr>
          <p:cNvSpPr>
            <a:spLocks noGrp="1"/>
          </p:cNvSpPr>
          <p:nvPr>
            <p:ph idx="1"/>
          </p:nvPr>
        </p:nvSpPr>
        <p:spPr/>
        <p:txBody>
          <a:bodyPr/>
          <a:lstStyle/>
          <a:p>
            <a:r>
              <a:rPr lang="en-US" dirty="0"/>
              <a:t>Strong Service Account Passwords</a:t>
            </a:r>
          </a:p>
          <a:p>
            <a:r>
              <a:rPr lang="en-US" dirty="0"/>
              <a:t>Kerberos AES Encryption</a:t>
            </a:r>
          </a:p>
          <a:p>
            <a:r>
              <a:rPr lang="en-US" dirty="0"/>
              <a:t>Use Managed Service Accounts (MSAs)</a:t>
            </a:r>
          </a:p>
          <a:p>
            <a:r>
              <a:rPr lang="en-US" dirty="0"/>
              <a:t>Reduce TGS Ticket Lifetime</a:t>
            </a:r>
          </a:p>
        </p:txBody>
      </p:sp>
    </p:spTree>
    <p:extLst>
      <p:ext uri="{BB962C8B-B14F-4D97-AF65-F5344CB8AC3E}">
        <p14:creationId xmlns:p14="http://schemas.microsoft.com/office/powerpoint/2010/main" val="1110874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66EC-B94B-9A3D-6D96-A5741551EF03}"/>
              </a:ext>
            </a:extLst>
          </p:cNvPr>
          <p:cNvSpPr>
            <a:spLocks noGrp="1"/>
          </p:cNvSpPr>
          <p:nvPr>
            <p:ph type="title"/>
          </p:nvPr>
        </p:nvSpPr>
        <p:spPr/>
        <p:txBody>
          <a:bodyPr/>
          <a:lstStyle/>
          <a:p>
            <a:r>
              <a:rPr lang="en-US" dirty="0"/>
              <a:t>Brandon DeVault</a:t>
            </a:r>
            <a:br>
              <a:rPr lang="en-US" dirty="0"/>
            </a:br>
            <a:r>
              <a:rPr lang="en-US" dirty="0"/>
              <a:t>@DeVaultsecurity</a:t>
            </a:r>
          </a:p>
        </p:txBody>
      </p:sp>
      <p:pic>
        <p:nvPicPr>
          <p:cNvPr id="6" name="Content Placeholder 5" descr="A cat playing cards at a table with cats&#10;&#10;Description automatically generated">
            <a:extLst>
              <a:ext uri="{FF2B5EF4-FFF2-40B4-BE49-F238E27FC236}">
                <a16:creationId xmlns:a16="http://schemas.microsoft.com/office/drawing/2014/main" id="{C35E9502-E326-7C69-4799-67276B4F1B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4760" y="858520"/>
            <a:ext cx="5237480" cy="5237480"/>
          </a:xfrm>
        </p:spPr>
      </p:pic>
      <p:sp>
        <p:nvSpPr>
          <p:cNvPr id="4" name="Text Placeholder 3">
            <a:extLst>
              <a:ext uri="{FF2B5EF4-FFF2-40B4-BE49-F238E27FC236}">
                <a16:creationId xmlns:a16="http://schemas.microsoft.com/office/drawing/2014/main" id="{A57013BB-3B82-23B5-CF36-0631819AB1C0}"/>
              </a:ext>
            </a:extLst>
          </p:cNvPr>
          <p:cNvSpPr>
            <a:spLocks noGrp="1"/>
          </p:cNvSpPr>
          <p:nvPr>
            <p:ph type="body" sz="half" idx="2"/>
          </p:nvPr>
        </p:nvSpPr>
        <p:spPr/>
        <p:txBody>
          <a:bodyPr>
            <a:normAutofit lnSpcReduction="10000"/>
          </a:bodyPr>
          <a:lstStyle/>
          <a:p>
            <a:r>
              <a:rPr lang="en-US" dirty="0"/>
              <a:t>“Papa was a gambling man, always on the move” is the quote on </a:t>
            </a:r>
            <a:r>
              <a:rPr lang="en-US" dirty="0" err="1"/>
              <a:t>Brandons</a:t>
            </a:r>
            <a:r>
              <a:rPr lang="en-US" dirty="0"/>
              <a:t> grave stone.  A funeral held without a body, but the old Brandon will never return.  Making a deal to gain access to magic, it came with a cost, as we was transformed into a half man half cat.  Embracing his love of cards and close up magic, he makes a quick buck off hustling tomcats at the tables by day, and works cyber magic by night to stay in touch with his humanity.</a:t>
            </a:r>
          </a:p>
        </p:txBody>
      </p:sp>
    </p:spTree>
    <p:extLst>
      <p:ext uri="{BB962C8B-B14F-4D97-AF65-F5344CB8AC3E}">
        <p14:creationId xmlns:p14="http://schemas.microsoft.com/office/powerpoint/2010/main" val="135437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CEFA0-8FDF-7FBB-91BE-4F7FE89DEB4E}"/>
              </a:ext>
            </a:extLst>
          </p:cNvPr>
          <p:cNvSpPr>
            <a:spLocks noGrp="1"/>
          </p:cNvSpPr>
          <p:nvPr>
            <p:ph type="title"/>
          </p:nvPr>
        </p:nvSpPr>
        <p:spPr>
          <a:xfrm>
            <a:off x="762000" y="1009650"/>
            <a:ext cx="4400549" cy="1857375"/>
          </a:xfrm>
        </p:spPr>
        <p:txBody>
          <a:bodyPr vert="horz" lIns="91440" tIns="45720" rIns="91440" bIns="45720" rtlCol="0" anchor="b" anchorCtr="0">
            <a:normAutofit/>
          </a:bodyPr>
          <a:lstStyle/>
          <a:p>
            <a:r>
              <a:rPr lang="en-US" sz="4400" kern="1200" dirty="0">
                <a:solidFill>
                  <a:schemeClr val="tx1"/>
                </a:solidFill>
                <a:latin typeface="+mj-lt"/>
                <a:ea typeface="+mj-ea"/>
                <a:cs typeface="+mj-cs"/>
              </a:rPr>
              <a:t>Ryan Chapman</a:t>
            </a: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@rj_chap</a:t>
            </a:r>
          </a:p>
        </p:txBody>
      </p:sp>
      <p:pic>
        <p:nvPicPr>
          <p:cNvPr id="6" name="Content Placeholder 5" descr="Two roosters fighting in a room&#10;&#10;Description automatically generated">
            <a:extLst>
              <a:ext uri="{FF2B5EF4-FFF2-40B4-BE49-F238E27FC236}">
                <a16:creationId xmlns:a16="http://schemas.microsoft.com/office/drawing/2014/main" id="{55DE8920-7EF2-63BE-8836-E92C804FB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48" r="3050"/>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22" name="Group 21">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23" name="Freeform: Shape 22">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Placeholder 3">
            <a:extLst>
              <a:ext uri="{FF2B5EF4-FFF2-40B4-BE49-F238E27FC236}">
                <a16:creationId xmlns:a16="http://schemas.microsoft.com/office/drawing/2014/main" id="{6F460300-BEF0-ED7B-2F0B-453BA6ED9703}"/>
              </a:ext>
            </a:extLst>
          </p:cNvPr>
          <p:cNvSpPr>
            <a:spLocks noGrp="1"/>
          </p:cNvSpPr>
          <p:nvPr>
            <p:ph type="body" sz="half" idx="2"/>
          </p:nvPr>
        </p:nvSpPr>
        <p:spPr>
          <a:xfrm>
            <a:off x="761999" y="3099796"/>
            <a:ext cx="4990194" cy="3167019"/>
          </a:xfrm>
        </p:spPr>
        <p:txBody>
          <a:bodyPr vert="horz" lIns="91440" tIns="45720" rIns="91440" bIns="45720" rtlCol="0" anchor="t">
            <a:normAutofit lnSpcReduction="10000"/>
          </a:bodyPr>
          <a:lstStyle/>
          <a:p>
            <a:r>
              <a:rPr lang="en-US" dirty="0"/>
              <a:t>While playing in an abandoned chicken processing factory as a child in Chile, Ryan very stereotypically fell into a vat of chemicals that forever changed him. Turning the ultimate set of lemons into lemonade, if lemonade was a cybernetically enhanced humanoid chicken, the doctors were able to enable him to have somewhat normal function by grafting his body with machines.  Now known as the undefeated Mac Diablo in central America. He has carved out a stable life fighting in high stakes cockfighting games by day, and leveraging his enhanced connection to machines to hunt down cyber criminals by night.</a:t>
            </a:r>
          </a:p>
        </p:txBody>
      </p:sp>
    </p:spTree>
    <p:extLst>
      <p:ext uri="{BB962C8B-B14F-4D97-AF65-F5344CB8AC3E}">
        <p14:creationId xmlns:p14="http://schemas.microsoft.com/office/powerpoint/2010/main" val="237948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88D7E5-D16D-46A5-95CF-A4EE943D8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B55DB-7489-EB49-D1CC-2404625CD021}"/>
              </a:ext>
            </a:extLst>
          </p:cNvPr>
          <p:cNvSpPr>
            <a:spLocks noGrp="1"/>
          </p:cNvSpPr>
          <p:nvPr>
            <p:ph type="ctrTitle"/>
          </p:nvPr>
        </p:nvSpPr>
        <p:spPr>
          <a:xfrm>
            <a:off x="5526156" y="1163595"/>
            <a:ext cx="5903843" cy="3052706"/>
          </a:xfrm>
        </p:spPr>
        <p:txBody>
          <a:bodyPr>
            <a:normAutofit/>
          </a:bodyPr>
          <a:lstStyle/>
          <a:p>
            <a:pPr algn="l"/>
            <a:r>
              <a:rPr lang="en-US" sz="8000"/>
              <a:t>Active Directory</a:t>
            </a:r>
          </a:p>
        </p:txBody>
      </p:sp>
      <p:sp>
        <p:nvSpPr>
          <p:cNvPr id="3" name="Subtitle 2">
            <a:extLst>
              <a:ext uri="{FF2B5EF4-FFF2-40B4-BE49-F238E27FC236}">
                <a16:creationId xmlns:a16="http://schemas.microsoft.com/office/drawing/2014/main" id="{D6611BC7-260F-B99D-6FED-5E255FA2EBF2}"/>
              </a:ext>
            </a:extLst>
          </p:cNvPr>
          <p:cNvSpPr>
            <a:spLocks noGrp="1"/>
          </p:cNvSpPr>
          <p:nvPr>
            <p:ph type="subTitle" idx="1"/>
          </p:nvPr>
        </p:nvSpPr>
        <p:spPr>
          <a:xfrm>
            <a:off x="5526154" y="4516340"/>
            <a:ext cx="5903843" cy="1279621"/>
          </a:xfrm>
        </p:spPr>
        <p:txBody>
          <a:bodyPr>
            <a:normAutofit/>
          </a:bodyPr>
          <a:lstStyle/>
          <a:p>
            <a:pPr algn="l"/>
            <a:r>
              <a:rPr lang="en-US" dirty="0"/>
              <a:t>Post Exploitation Tradecraft</a:t>
            </a:r>
            <a:endParaRPr lang="en-US"/>
          </a:p>
        </p:txBody>
      </p:sp>
      <p:sp>
        <p:nvSpPr>
          <p:cNvPr id="10" name="Freeform: Shape 9">
            <a:extLst>
              <a:ext uri="{FF2B5EF4-FFF2-40B4-BE49-F238E27FC236}">
                <a16:creationId xmlns:a16="http://schemas.microsoft.com/office/drawing/2014/main" id="{6E8FF1DD-6B6A-4F7A-9F2D-6BC47F56A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6D8FBD0B-C1AF-4B85-811D-11036103CE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DFCB050E-8FF3-45FF-8B6A-43E59C1AC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9F5DD5B-248C-4A3C-B1F9-DDEF53271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82907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461F8-3066-22D0-186D-6A781DA381E8}"/>
              </a:ext>
            </a:extLst>
          </p:cNvPr>
          <p:cNvSpPr txBox="1"/>
          <p:nvPr/>
        </p:nvSpPr>
        <p:spPr>
          <a:xfrm>
            <a:off x="466531" y="167951"/>
            <a:ext cx="6624734" cy="369332"/>
          </a:xfrm>
          <a:prstGeom prst="rect">
            <a:avLst/>
          </a:prstGeom>
          <a:noFill/>
        </p:spPr>
        <p:txBody>
          <a:bodyPr wrap="square" rtlCol="0">
            <a:spAutoFit/>
          </a:bodyPr>
          <a:lstStyle/>
          <a:p>
            <a:r>
              <a:rPr lang="en-US" dirty="0"/>
              <a:t>Attack Chain</a:t>
            </a:r>
          </a:p>
        </p:txBody>
      </p:sp>
      <p:sp>
        <p:nvSpPr>
          <p:cNvPr id="3" name="TextBox 2">
            <a:extLst>
              <a:ext uri="{FF2B5EF4-FFF2-40B4-BE49-F238E27FC236}">
                <a16:creationId xmlns:a16="http://schemas.microsoft.com/office/drawing/2014/main" id="{256248F9-9216-F1DD-67A4-C22421BEE583}"/>
              </a:ext>
            </a:extLst>
          </p:cNvPr>
          <p:cNvSpPr txBox="1"/>
          <p:nvPr/>
        </p:nvSpPr>
        <p:spPr>
          <a:xfrm>
            <a:off x="466531" y="1169437"/>
            <a:ext cx="6624734" cy="369332"/>
          </a:xfrm>
          <a:prstGeom prst="rect">
            <a:avLst/>
          </a:prstGeom>
          <a:noFill/>
        </p:spPr>
        <p:txBody>
          <a:bodyPr wrap="square" rtlCol="0">
            <a:spAutoFit/>
          </a:bodyPr>
          <a:lstStyle/>
          <a:p>
            <a:r>
              <a:rPr lang="en-US" dirty="0"/>
              <a:t>Adding an attack chain shorty.</a:t>
            </a:r>
          </a:p>
        </p:txBody>
      </p:sp>
    </p:spTree>
    <p:extLst>
      <p:ext uri="{BB962C8B-B14F-4D97-AF65-F5344CB8AC3E}">
        <p14:creationId xmlns:p14="http://schemas.microsoft.com/office/powerpoint/2010/main" val="186111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8F0A-2C99-B19A-B78D-583221CFA35A}"/>
              </a:ext>
            </a:extLst>
          </p:cNvPr>
          <p:cNvSpPr>
            <a:spLocks noGrp="1"/>
          </p:cNvSpPr>
          <p:nvPr>
            <p:ph type="title"/>
          </p:nvPr>
        </p:nvSpPr>
        <p:spPr>
          <a:xfrm>
            <a:off x="762000" y="762001"/>
            <a:ext cx="6096000" cy="2747962"/>
          </a:xfrm>
        </p:spPr>
        <p:txBody>
          <a:bodyPr vert="horz" lIns="91440" tIns="45720" rIns="91440" bIns="45720" rtlCol="0" anchor="b" anchorCtr="0">
            <a:normAutofit/>
          </a:bodyPr>
          <a:lstStyle/>
          <a:p>
            <a:r>
              <a:rPr lang="en-US" sz="3200"/>
              <a:t>The Lab Environment</a:t>
            </a:r>
            <a:br>
              <a:rPr lang="en-US" sz="3200"/>
            </a:br>
            <a:br>
              <a:rPr lang="en-US" sz="3200"/>
            </a:br>
            <a:r>
              <a:rPr lang="en-US" sz="3200"/>
              <a:t>Account Required: </a:t>
            </a:r>
            <a:r>
              <a:rPr lang="en-US" sz="3200">
                <a:hlinkClick r:id="rId2"/>
              </a:rPr>
              <a:t>www.pluralsight.com/free</a:t>
            </a:r>
            <a:br>
              <a:rPr lang="en-US" sz="3200"/>
            </a:br>
            <a:r>
              <a:rPr lang="en-US" sz="3200"/>
              <a:t>(no cc required)</a:t>
            </a:r>
            <a:br>
              <a:rPr lang="en-US" sz="3200"/>
            </a:br>
            <a:endParaRPr lang="en-US" sz="3200"/>
          </a:p>
        </p:txBody>
      </p:sp>
      <p:pic>
        <p:nvPicPr>
          <p:cNvPr id="4" name="Picture 3">
            <a:extLst>
              <a:ext uri="{FF2B5EF4-FFF2-40B4-BE49-F238E27FC236}">
                <a16:creationId xmlns:a16="http://schemas.microsoft.com/office/drawing/2014/main" id="{027633DD-86A8-B130-5445-A1FD2CFF97F2}"/>
              </a:ext>
            </a:extLst>
          </p:cNvPr>
          <p:cNvPicPr>
            <a:picLocks noChangeAspect="1"/>
          </p:cNvPicPr>
          <p:nvPr/>
        </p:nvPicPr>
        <p:blipFill>
          <a:blip r:embed="rId3"/>
          <a:stretch>
            <a:fillRect/>
          </a:stretch>
        </p:blipFill>
        <p:spPr>
          <a:xfrm>
            <a:off x="7077074" y="2879443"/>
            <a:ext cx="4352925" cy="1099113"/>
          </a:xfrm>
          <a:prstGeom prst="rect">
            <a:avLst/>
          </a:prstGeom>
        </p:spPr>
      </p:pic>
    </p:spTree>
    <p:extLst>
      <p:ext uri="{BB962C8B-B14F-4D97-AF65-F5344CB8AC3E}">
        <p14:creationId xmlns:p14="http://schemas.microsoft.com/office/powerpoint/2010/main" val="18742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BCC3-78ED-B6B6-5D95-CFC3C50D41B9}"/>
              </a:ext>
            </a:extLst>
          </p:cNvPr>
          <p:cNvSpPr>
            <a:spLocks noGrp="1"/>
          </p:cNvSpPr>
          <p:nvPr>
            <p:ph type="title"/>
          </p:nvPr>
        </p:nvSpPr>
        <p:spPr/>
        <p:txBody>
          <a:bodyPr/>
          <a:lstStyle/>
          <a:p>
            <a:r>
              <a:rPr lang="en-US" dirty="0"/>
              <a:t>Active Directory Sandbox</a:t>
            </a:r>
          </a:p>
        </p:txBody>
      </p:sp>
      <p:sp>
        <p:nvSpPr>
          <p:cNvPr id="3" name="Text Placeholder 2">
            <a:extLst>
              <a:ext uri="{FF2B5EF4-FFF2-40B4-BE49-F238E27FC236}">
                <a16:creationId xmlns:a16="http://schemas.microsoft.com/office/drawing/2014/main" id="{E3E55F55-6976-D035-652D-B1D06BD3D26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7125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4808A171-6634-4D15-8456-C238A449D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030" y="1196146"/>
            <a:ext cx="6911939" cy="4465707"/>
          </a:xfrm>
          <a:prstGeom prst="rect">
            <a:avLst/>
          </a:prstGeom>
        </p:spPr>
      </p:pic>
    </p:spTree>
    <p:extLst>
      <p:ext uri="{BB962C8B-B14F-4D97-AF65-F5344CB8AC3E}">
        <p14:creationId xmlns:p14="http://schemas.microsoft.com/office/powerpoint/2010/main" val="1981240517"/>
      </p:ext>
    </p:extLst>
  </p:cSld>
  <p:clrMapOvr>
    <a:masterClrMapping/>
  </p:clrMapOvr>
</p:sld>
</file>

<file path=ppt/theme/theme1.xml><?xml version="1.0" encoding="utf-8"?>
<a:theme xmlns:a="http://schemas.openxmlformats.org/drawingml/2006/main" name="TornVTI">
  <a:themeElements>
    <a:clrScheme name="AnalogousFromLightSeedRightStep">
      <a:dk1>
        <a:srgbClr val="000000"/>
      </a:dk1>
      <a:lt1>
        <a:srgbClr val="FFFFFF"/>
      </a:lt1>
      <a:dk2>
        <a:srgbClr val="3E3423"/>
      </a:dk2>
      <a:lt2>
        <a:srgbClr val="E2E7E8"/>
      </a:lt2>
      <a:accent1>
        <a:srgbClr val="C49791"/>
      </a:accent1>
      <a:accent2>
        <a:srgbClr val="BA9E7F"/>
      </a:accent2>
      <a:accent3>
        <a:srgbClr val="A7A57F"/>
      </a:accent3>
      <a:accent4>
        <a:srgbClr val="97AB75"/>
      </a:accent4>
      <a:accent5>
        <a:srgbClr val="8CAD83"/>
      </a:accent5>
      <a:accent6>
        <a:srgbClr val="78AF82"/>
      </a:accent6>
      <a:hlink>
        <a:srgbClr val="598C92"/>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otalTime>140</TotalTime>
  <Words>550</Words>
  <Application>Microsoft Office PowerPoint</Application>
  <PresentationFormat>Widescreen</PresentationFormat>
  <Paragraphs>87</Paragraphs>
  <Slides>28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Gotham Book</vt:lpstr>
      <vt:lpstr>Gotham Medium</vt:lpstr>
      <vt:lpstr>Arial</vt:lpstr>
      <vt:lpstr>Verdana Pro</vt:lpstr>
      <vt:lpstr>Verdana Pro Cond SemiBold</vt:lpstr>
      <vt:lpstr>TornVTI</vt:lpstr>
      <vt:lpstr>Active Directory: The good, The bad, and the lolWUT?</vt:lpstr>
      <vt:lpstr>Aaron Rosenmund @arosenmund</vt:lpstr>
      <vt:lpstr>Brandon DeVault @DeVaultsecurity</vt:lpstr>
      <vt:lpstr>Ryan Chapman @rj_chap</vt:lpstr>
      <vt:lpstr>Active Directory</vt:lpstr>
      <vt:lpstr>PowerPoint Presentation</vt:lpstr>
      <vt:lpstr>The Lab Environment  Account Required: www.pluralsight.com/free (no cc required) </vt:lpstr>
      <vt:lpstr>Active Directory Sandbox</vt:lpstr>
      <vt:lpstr>PowerPoint Presentation</vt:lpstr>
      <vt:lpstr>PowerPoint Presentation</vt:lpstr>
      <vt:lpstr>Credential Grabbing</vt:lpstr>
      <vt:lpstr>Detection:  Cred Grabbing</vt:lpstr>
      <vt:lpstr>Data Sources</vt:lpstr>
      <vt:lpstr>The Approach</vt:lpstr>
      <vt:lpstr>PowerPoint Presentation</vt:lpstr>
      <vt:lpstr>Additional Notes – File System Analysis</vt:lpstr>
      <vt:lpstr>Defensive Measures</vt:lpstr>
      <vt:lpstr>Enumeration</vt:lpstr>
      <vt:lpstr>Detection:  Enumeration</vt:lpstr>
      <vt:lpstr>Data Sources</vt:lpstr>
      <vt:lpstr>What are IOCs?</vt:lpstr>
      <vt:lpstr>PowerPoint Presentation</vt:lpstr>
      <vt:lpstr>Defensive Measures</vt:lpstr>
      <vt:lpstr>Kerberoasting</vt:lpstr>
      <vt:lpstr>Detection:  Kerberoasting</vt:lpstr>
      <vt:lpstr>Data Sources</vt:lpstr>
      <vt:lpstr>Elasticsearch / SIEM</vt:lpstr>
      <vt:lpstr>Defensive Measures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Directory: The good, The bad, and the lolWUT?</dc:title>
  <dc:creator>Aaron Rosenmund</dc:creator>
  <cp:lastModifiedBy>Brandon DeVault</cp:lastModifiedBy>
  <cp:revision>3</cp:revision>
  <dcterms:created xsi:type="dcterms:W3CDTF">2023-08-08T04:08:21Z</dcterms:created>
  <dcterms:modified xsi:type="dcterms:W3CDTF">2023-08-10T20:03:05Z</dcterms:modified>
</cp:coreProperties>
</file>